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0" r:id="rId4"/>
    <p:sldId id="280" r:id="rId5"/>
    <p:sldId id="281" r:id="rId6"/>
    <p:sldId id="267" r:id="rId7"/>
    <p:sldId id="268" r:id="rId8"/>
    <p:sldId id="285" r:id="rId9"/>
    <p:sldId id="289" r:id="rId10"/>
    <p:sldId id="269" r:id="rId11"/>
    <p:sldId id="273" r:id="rId12"/>
    <p:sldId id="271" r:id="rId13"/>
    <p:sldId id="274" r:id="rId14"/>
    <p:sldId id="278" r:id="rId15"/>
    <p:sldId id="275" r:id="rId16"/>
    <p:sldId id="283" r:id="rId17"/>
    <p:sldId id="284"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660"/>
  </p:normalViewPr>
  <p:slideViewPr>
    <p:cSldViewPr>
      <p:cViewPr>
        <p:scale>
          <a:sx n="87" d="100"/>
          <a:sy n="87" d="100"/>
        </p:scale>
        <p:origin x="-948"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1390D-E954-422E-919E-A96F6B7B95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EEA4071-0188-4C3A-BB77-A1DA115B74AB}">
      <dgm:prSet phldrT="[Text]"/>
      <dgm:spPr>
        <a:solidFill>
          <a:schemeClr val="accent1">
            <a:lumMod val="20000"/>
            <a:lumOff val="80000"/>
          </a:schemeClr>
        </a:solidFill>
        <a:ln>
          <a:solidFill>
            <a:schemeClr val="tx2"/>
          </a:solidFill>
        </a:ln>
      </dgm:spPr>
      <dgm:t>
        <a:bodyPr/>
        <a:lstStyle/>
        <a:p>
          <a:r>
            <a:rPr lang="en-ZA" b="1" dirty="0" smtClean="0">
              <a:solidFill>
                <a:schemeClr val="tx1"/>
              </a:solidFill>
            </a:rPr>
            <a:t>People</a:t>
          </a:r>
          <a:endParaRPr lang="en-US" b="1" dirty="0">
            <a:solidFill>
              <a:schemeClr val="tx1"/>
            </a:solidFill>
          </a:endParaRPr>
        </a:p>
      </dgm:t>
    </dgm:pt>
    <dgm:pt modelId="{150F8654-5205-4875-AE4B-9E2E0C96F677}" type="parTrans" cxnId="{B852EDE8-22F3-47D1-A98C-8F41C8A8B6C2}">
      <dgm:prSet/>
      <dgm:spPr/>
      <dgm:t>
        <a:bodyPr/>
        <a:lstStyle/>
        <a:p>
          <a:endParaRPr lang="en-US"/>
        </a:p>
      </dgm:t>
    </dgm:pt>
    <dgm:pt modelId="{A7130BBA-23CB-48AC-926E-33635B9A78C6}" type="sibTrans" cxnId="{B852EDE8-22F3-47D1-A98C-8F41C8A8B6C2}">
      <dgm:prSet/>
      <dgm:spPr/>
      <dgm:t>
        <a:bodyPr/>
        <a:lstStyle/>
        <a:p>
          <a:endParaRPr lang="en-US"/>
        </a:p>
      </dgm:t>
    </dgm:pt>
    <dgm:pt modelId="{F503B1B1-D5E0-4A49-8A28-6A55C9595752}">
      <dgm:prSet phldrT="[Text]"/>
      <dgm:spPr>
        <a:solidFill>
          <a:schemeClr val="accent1">
            <a:lumMod val="20000"/>
            <a:lumOff val="80000"/>
          </a:schemeClr>
        </a:solidFill>
        <a:ln>
          <a:solidFill>
            <a:schemeClr val="tx2"/>
          </a:solidFill>
        </a:ln>
      </dgm:spPr>
      <dgm:t>
        <a:bodyPr/>
        <a:lstStyle/>
        <a:p>
          <a:r>
            <a:rPr lang="en-ZA" b="1" dirty="0" smtClean="0">
              <a:solidFill>
                <a:schemeClr val="tx1"/>
              </a:solidFill>
            </a:rPr>
            <a:t>Technology</a:t>
          </a:r>
          <a:endParaRPr lang="en-US" b="1" dirty="0">
            <a:solidFill>
              <a:schemeClr val="tx1"/>
            </a:solidFill>
          </a:endParaRPr>
        </a:p>
      </dgm:t>
    </dgm:pt>
    <dgm:pt modelId="{CE126C20-EDFA-476C-BB75-DE6F86FA5A43}" type="parTrans" cxnId="{03036958-98E9-46C3-A1F5-E94539E21DEB}">
      <dgm:prSet/>
      <dgm:spPr/>
      <dgm:t>
        <a:bodyPr/>
        <a:lstStyle/>
        <a:p>
          <a:endParaRPr lang="en-US"/>
        </a:p>
      </dgm:t>
    </dgm:pt>
    <dgm:pt modelId="{FEA877B0-DDC5-4CEE-A3A7-387802492B52}" type="sibTrans" cxnId="{03036958-98E9-46C3-A1F5-E94539E21DEB}">
      <dgm:prSet/>
      <dgm:spPr/>
      <dgm:t>
        <a:bodyPr/>
        <a:lstStyle/>
        <a:p>
          <a:endParaRPr lang="en-US"/>
        </a:p>
      </dgm:t>
    </dgm:pt>
    <dgm:pt modelId="{1856D869-C29F-41F7-8883-B8E0B0E24B57}">
      <dgm:prSet phldrT="[Text]"/>
      <dgm:spPr>
        <a:solidFill>
          <a:schemeClr val="accent1">
            <a:lumMod val="20000"/>
            <a:lumOff val="80000"/>
          </a:schemeClr>
        </a:solidFill>
        <a:ln>
          <a:solidFill>
            <a:schemeClr val="tx2"/>
          </a:solidFill>
        </a:ln>
      </dgm:spPr>
      <dgm:t>
        <a:bodyPr/>
        <a:lstStyle/>
        <a:p>
          <a:r>
            <a:rPr lang="en-ZA" b="1" dirty="0" smtClean="0">
              <a:solidFill>
                <a:schemeClr val="tx1"/>
              </a:solidFill>
            </a:rPr>
            <a:t>Processes</a:t>
          </a:r>
          <a:endParaRPr lang="en-US" b="1" dirty="0">
            <a:solidFill>
              <a:schemeClr val="tx1"/>
            </a:solidFill>
          </a:endParaRPr>
        </a:p>
      </dgm:t>
    </dgm:pt>
    <dgm:pt modelId="{BD05758C-CD1C-440E-A809-D0D2AB8B8652}" type="parTrans" cxnId="{166D9F4C-E517-47B5-92DF-AE02E93E333E}">
      <dgm:prSet/>
      <dgm:spPr/>
      <dgm:t>
        <a:bodyPr/>
        <a:lstStyle/>
        <a:p>
          <a:endParaRPr lang="en-US"/>
        </a:p>
      </dgm:t>
    </dgm:pt>
    <dgm:pt modelId="{DE7CC530-BDE7-4780-B264-03F15CEB5F4D}" type="sibTrans" cxnId="{166D9F4C-E517-47B5-92DF-AE02E93E333E}">
      <dgm:prSet/>
      <dgm:spPr/>
      <dgm:t>
        <a:bodyPr/>
        <a:lstStyle/>
        <a:p>
          <a:endParaRPr lang="en-US"/>
        </a:p>
      </dgm:t>
    </dgm:pt>
    <dgm:pt modelId="{707B4E2C-9475-4E8D-BDC8-01C624000FF2}" type="pres">
      <dgm:prSet presAssocID="{BAF1390D-E954-422E-919E-A96F6B7B9551}" presName="Name0" presStyleCnt="0">
        <dgm:presLayoutVars>
          <dgm:dir/>
          <dgm:resizeHandles val="exact"/>
        </dgm:presLayoutVars>
      </dgm:prSet>
      <dgm:spPr/>
      <dgm:t>
        <a:bodyPr/>
        <a:lstStyle/>
        <a:p>
          <a:endParaRPr lang="en-US"/>
        </a:p>
      </dgm:t>
    </dgm:pt>
    <dgm:pt modelId="{60E4BFB9-E590-490E-9141-0DCD3AC7EB69}" type="pres">
      <dgm:prSet presAssocID="{FEEA4071-0188-4C3A-BB77-A1DA115B74AB}" presName="node" presStyleLbl="node1" presStyleIdx="0" presStyleCnt="3" custRadScaleRad="98873" custRadScaleInc="3945">
        <dgm:presLayoutVars>
          <dgm:bulletEnabled val="1"/>
        </dgm:presLayoutVars>
      </dgm:prSet>
      <dgm:spPr/>
      <dgm:t>
        <a:bodyPr/>
        <a:lstStyle/>
        <a:p>
          <a:endParaRPr lang="en-US"/>
        </a:p>
      </dgm:t>
    </dgm:pt>
    <dgm:pt modelId="{F2817841-F901-488A-876C-8529AFDCC21C}" type="pres">
      <dgm:prSet presAssocID="{A7130BBA-23CB-48AC-926E-33635B9A78C6}" presName="sibTrans" presStyleLbl="sibTrans2D1" presStyleIdx="0" presStyleCnt="3"/>
      <dgm:spPr/>
      <dgm:t>
        <a:bodyPr/>
        <a:lstStyle/>
        <a:p>
          <a:endParaRPr lang="en-US"/>
        </a:p>
      </dgm:t>
    </dgm:pt>
    <dgm:pt modelId="{C0E71379-7C69-49DE-B864-064EDAFC8B9B}" type="pres">
      <dgm:prSet presAssocID="{A7130BBA-23CB-48AC-926E-33635B9A78C6}" presName="connectorText" presStyleLbl="sibTrans2D1" presStyleIdx="0" presStyleCnt="3"/>
      <dgm:spPr/>
      <dgm:t>
        <a:bodyPr/>
        <a:lstStyle/>
        <a:p>
          <a:endParaRPr lang="en-US"/>
        </a:p>
      </dgm:t>
    </dgm:pt>
    <dgm:pt modelId="{E561DFCA-098D-43E1-BFEE-5870293605A6}" type="pres">
      <dgm:prSet presAssocID="{F503B1B1-D5E0-4A49-8A28-6A55C9595752}" presName="node" presStyleLbl="node1" presStyleIdx="1" presStyleCnt="3">
        <dgm:presLayoutVars>
          <dgm:bulletEnabled val="1"/>
        </dgm:presLayoutVars>
      </dgm:prSet>
      <dgm:spPr/>
      <dgm:t>
        <a:bodyPr/>
        <a:lstStyle/>
        <a:p>
          <a:endParaRPr lang="en-US"/>
        </a:p>
      </dgm:t>
    </dgm:pt>
    <dgm:pt modelId="{F943B527-B698-46AE-9CB1-812EC82885CE}" type="pres">
      <dgm:prSet presAssocID="{FEA877B0-DDC5-4CEE-A3A7-387802492B52}" presName="sibTrans" presStyleLbl="sibTrans2D1" presStyleIdx="1" presStyleCnt="3"/>
      <dgm:spPr/>
      <dgm:t>
        <a:bodyPr/>
        <a:lstStyle/>
        <a:p>
          <a:endParaRPr lang="en-US"/>
        </a:p>
      </dgm:t>
    </dgm:pt>
    <dgm:pt modelId="{67B8BDA8-E48B-4CB9-ABAE-633CF2F01110}" type="pres">
      <dgm:prSet presAssocID="{FEA877B0-DDC5-4CEE-A3A7-387802492B52}" presName="connectorText" presStyleLbl="sibTrans2D1" presStyleIdx="1" presStyleCnt="3"/>
      <dgm:spPr/>
      <dgm:t>
        <a:bodyPr/>
        <a:lstStyle/>
        <a:p>
          <a:endParaRPr lang="en-US"/>
        </a:p>
      </dgm:t>
    </dgm:pt>
    <dgm:pt modelId="{A3F8B6B0-C7FE-4205-9BF2-0A9F4DC4FBD5}" type="pres">
      <dgm:prSet presAssocID="{1856D869-C29F-41F7-8883-B8E0B0E24B57}" presName="node" presStyleLbl="node1" presStyleIdx="2" presStyleCnt="3">
        <dgm:presLayoutVars>
          <dgm:bulletEnabled val="1"/>
        </dgm:presLayoutVars>
      </dgm:prSet>
      <dgm:spPr/>
      <dgm:t>
        <a:bodyPr/>
        <a:lstStyle/>
        <a:p>
          <a:endParaRPr lang="en-US"/>
        </a:p>
      </dgm:t>
    </dgm:pt>
    <dgm:pt modelId="{1C2586C2-FF39-4FD3-9D5D-B54549FB780E}" type="pres">
      <dgm:prSet presAssocID="{DE7CC530-BDE7-4780-B264-03F15CEB5F4D}" presName="sibTrans" presStyleLbl="sibTrans2D1" presStyleIdx="2" presStyleCnt="3"/>
      <dgm:spPr/>
      <dgm:t>
        <a:bodyPr/>
        <a:lstStyle/>
        <a:p>
          <a:endParaRPr lang="en-US"/>
        </a:p>
      </dgm:t>
    </dgm:pt>
    <dgm:pt modelId="{21A72F62-5A81-472E-B361-0413A996ACB5}" type="pres">
      <dgm:prSet presAssocID="{DE7CC530-BDE7-4780-B264-03F15CEB5F4D}" presName="connectorText" presStyleLbl="sibTrans2D1" presStyleIdx="2" presStyleCnt="3"/>
      <dgm:spPr/>
      <dgm:t>
        <a:bodyPr/>
        <a:lstStyle/>
        <a:p>
          <a:endParaRPr lang="en-US"/>
        </a:p>
      </dgm:t>
    </dgm:pt>
  </dgm:ptLst>
  <dgm:cxnLst>
    <dgm:cxn modelId="{9FD353E5-99EA-4760-B0EC-964CAA172DCE}" type="presOf" srcId="{1856D869-C29F-41F7-8883-B8E0B0E24B57}" destId="{A3F8B6B0-C7FE-4205-9BF2-0A9F4DC4FBD5}" srcOrd="0" destOrd="0" presId="urn:microsoft.com/office/officeart/2005/8/layout/cycle7"/>
    <dgm:cxn modelId="{1EDD0073-A365-4B22-A01E-AC900BB8D087}" type="presOf" srcId="{DE7CC530-BDE7-4780-B264-03F15CEB5F4D}" destId="{21A72F62-5A81-472E-B361-0413A996ACB5}" srcOrd="1" destOrd="0" presId="urn:microsoft.com/office/officeart/2005/8/layout/cycle7"/>
    <dgm:cxn modelId="{E4329398-2692-4C25-A148-7E1A6368BD5F}" type="presOf" srcId="{FEA877B0-DDC5-4CEE-A3A7-387802492B52}" destId="{67B8BDA8-E48B-4CB9-ABAE-633CF2F01110}" srcOrd="1" destOrd="0" presId="urn:microsoft.com/office/officeart/2005/8/layout/cycle7"/>
    <dgm:cxn modelId="{166D9F4C-E517-47B5-92DF-AE02E93E333E}" srcId="{BAF1390D-E954-422E-919E-A96F6B7B9551}" destId="{1856D869-C29F-41F7-8883-B8E0B0E24B57}" srcOrd="2" destOrd="0" parTransId="{BD05758C-CD1C-440E-A809-D0D2AB8B8652}" sibTransId="{DE7CC530-BDE7-4780-B264-03F15CEB5F4D}"/>
    <dgm:cxn modelId="{6E438ED2-0278-4AE3-BD22-2BDFDF52C6AC}" type="presOf" srcId="{FEA877B0-DDC5-4CEE-A3A7-387802492B52}" destId="{F943B527-B698-46AE-9CB1-812EC82885CE}" srcOrd="0" destOrd="0" presId="urn:microsoft.com/office/officeart/2005/8/layout/cycle7"/>
    <dgm:cxn modelId="{EC9B8C95-7610-4B15-9088-7B2020AB2218}" type="presOf" srcId="{F503B1B1-D5E0-4A49-8A28-6A55C9595752}" destId="{E561DFCA-098D-43E1-BFEE-5870293605A6}" srcOrd="0" destOrd="0" presId="urn:microsoft.com/office/officeart/2005/8/layout/cycle7"/>
    <dgm:cxn modelId="{A615A133-3803-4AE7-BA07-47A6DC496BEB}" type="presOf" srcId="{A7130BBA-23CB-48AC-926E-33635B9A78C6}" destId="{C0E71379-7C69-49DE-B864-064EDAFC8B9B}" srcOrd="1" destOrd="0" presId="urn:microsoft.com/office/officeart/2005/8/layout/cycle7"/>
    <dgm:cxn modelId="{03036958-98E9-46C3-A1F5-E94539E21DEB}" srcId="{BAF1390D-E954-422E-919E-A96F6B7B9551}" destId="{F503B1B1-D5E0-4A49-8A28-6A55C9595752}" srcOrd="1" destOrd="0" parTransId="{CE126C20-EDFA-476C-BB75-DE6F86FA5A43}" sibTransId="{FEA877B0-DDC5-4CEE-A3A7-387802492B52}"/>
    <dgm:cxn modelId="{09BA10C7-6844-4617-A6E5-3C151F77767B}" type="presOf" srcId="{A7130BBA-23CB-48AC-926E-33635B9A78C6}" destId="{F2817841-F901-488A-876C-8529AFDCC21C}" srcOrd="0" destOrd="0" presId="urn:microsoft.com/office/officeart/2005/8/layout/cycle7"/>
    <dgm:cxn modelId="{B852EDE8-22F3-47D1-A98C-8F41C8A8B6C2}" srcId="{BAF1390D-E954-422E-919E-A96F6B7B9551}" destId="{FEEA4071-0188-4C3A-BB77-A1DA115B74AB}" srcOrd="0" destOrd="0" parTransId="{150F8654-5205-4875-AE4B-9E2E0C96F677}" sibTransId="{A7130BBA-23CB-48AC-926E-33635B9A78C6}"/>
    <dgm:cxn modelId="{B4EB8416-0378-4941-8D94-C4895A59C02E}" type="presOf" srcId="{BAF1390D-E954-422E-919E-A96F6B7B9551}" destId="{707B4E2C-9475-4E8D-BDC8-01C624000FF2}" srcOrd="0" destOrd="0" presId="urn:microsoft.com/office/officeart/2005/8/layout/cycle7"/>
    <dgm:cxn modelId="{E232B5AE-D96F-4A97-9C10-6E5079979830}" type="presOf" srcId="{DE7CC530-BDE7-4780-B264-03F15CEB5F4D}" destId="{1C2586C2-FF39-4FD3-9D5D-B54549FB780E}" srcOrd="0" destOrd="0" presId="urn:microsoft.com/office/officeart/2005/8/layout/cycle7"/>
    <dgm:cxn modelId="{86EE1B1B-50C8-4762-B1C4-868AF9D99A80}" type="presOf" srcId="{FEEA4071-0188-4C3A-BB77-A1DA115B74AB}" destId="{60E4BFB9-E590-490E-9141-0DCD3AC7EB69}" srcOrd="0" destOrd="0" presId="urn:microsoft.com/office/officeart/2005/8/layout/cycle7"/>
    <dgm:cxn modelId="{45D6324D-A35D-4391-B3C7-530163962EC0}" type="presParOf" srcId="{707B4E2C-9475-4E8D-BDC8-01C624000FF2}" destId="{60E4BFB9-E590-490E-9141-0DCD3AC7EB69}" srcOrd="0" destOrd="0" presId="urn:microsoft.com/office/officeart/2005/8/layout/cycle7"/>
    <dgm:cxn modelId="{3E9D7067-8AAC-4A6D-8373-D55C8CF15EC6}" type="presParOf" srcId="{707B4E2C-9475-4E8D-BDC8-01C624000FF2}" destId="{F2817841-F901-488A-876C-8529AFDCC21C}" srcOrd="1" destOrd="0" presId="urn:microsoft.com/office/officeart/2005/8/layout/cycle7"/>
    <dgm:cxn modelId="{21A87998-C2F2-4AFF-A1F8-370DFC1F003D}" type="presParOf" srcId="{F2817841-F901-488A-876C-8529AFDCC21C}" destId="{C0E71379-7C69-49DE-B864-064EDAFC8B9B}" srcOrd="0" destOrd="0" presId="urn:microsoft.com/office/officeart/2005/8/layout/cycle7"/>
    <dgm:cxn modelId="{0F8E71E2-9713-47F0-B26C-7DB16376B665}" type="presParOf" srcId="{707B4E2C-9475-4E8D-BDC8-01C624000FF2}" destId="{E561DFCA-098D-43E1-BFEE-5870293605A6}" srcOrd="2" destOrd="0" presId="urn:microsoft.com/office/officeart/2005/8/layout/cycle7"/>
    <dgm:cxn modelId="{BBD3C4EC-9CAE-4C50-9F07-F17B135F0220}" type="presParOf" srcId="{707B4E2C-9475-4E8D-BDC8-01C624000FF2}" destId="{F943B527-B698-46AE-9CB1-812EC82885CE}" srcOrd="3" destOrd="0" presId="urn:microsoft.com/office/officeart/2005/8/layout/cycle7"/>
    <dgm:cxn modelId="{3BB07661-F4D3-42BA-BA4C-B96ED5A61FC4}" type="presParOf" srcId="{F943B527-B698-46AE-9CB1-812EC82885CE}" destId="{67B8BDA8-E48B-4CB9-ABAE-633CF2F01110}" srcOrd="0" destOrd="0" presId="urn:microsoft.com/office/officeart/2005/8/layout/cycle7"/>
    <dgm:cxn modelId="{167D5DCD-A879-413E-82C8-8B1D4570897B}" type="presParOf" srcId="{707B4E2C-9475-4E8D-BDC8-01C624000FF2}" destId="{A3F8B6B0-C7FE-4205-9BF2-0A9F4DC4FBD5}" srcOrd="4" destOrd="0" presId="urn:microsoft.com/office/officeart/2005/8/layout/cycle7"/>
    <dgm:cxn modelId="{C4A88B6D-0DAB-4016-B2AA-3B75D891B25F}" type="presParOf" srcId="{707B4E2C-9475-4E8D-BDC8-01C624000FF2}" destId="{1C2586C2-FF39-4FD3-9D5D-B54549FB780E}" srcOrd="5" destOrd="0" presId="urn:microsoft.com/office/officeart/2005/8/layout/cycle7"/>
    <dgm:cxn modelId="{6FDA5C2F-5212-434B-A3B0-BE53B249701E}" type="presParOf" srcId="{1C2586C2-FF39-4FD3-9D5D-B54549FB780E}" destId="{21A72F62-5A81-472E-B361-0413A996ACB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4BFB9-E590-490E-9141-0DCD3AC7EB69}">
      <dsp:nvSpPr>
        <dsp:cNvPr id="0" name=""/>
        <dsp:cNvSpPr/>
      </dsp:nvSpPr>
      <dsp:spPr>
        <a:xfrm>
          <a:off x="3034688" y="28595"/>
          <a:ext cx="2342703" cy="1171351"/>
        </a:xfrm>
        <a:prstGeom prst="roundRect">
          <a:avLst>
            <a:gd name="adj" fmla="val 10000"/>
          </a:avLst>
        </a:prstGeom>
        <a:solidFill>
          <a:schemeClr val="accent1">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smtClean="0">
              <a:solidFill>
                <a:schemeClr val="tx1"/>
              </a:solidFill>
            </a:rPr>
            <a:t>People</a:t>
          </a:r>
          <a:endParaRPr lang="en-US" sz="3000" b="1" kern="1200" dirty="0">
            <a:solidFill>
              <a:schemeClr val="tx1"/>
            </a:solidFill>
          </a:endParaRPr>
        </a:p>
      </dsp:txBody>
      <dsp:txXfrm>
        <a:off x="3068996" y="62903"/>
        <a:ext cx="2274087" cy="1102735"/>
      </dsp:txXfrm>
    </dsp:sp>
    <dsp:sp modelId="{F2817841-F901-488A-876C-8529AFDCC21C}">
      <dsp:nvSpPr>
        <dsp:cNvPr id="0" name=""/>
        <dsp:cNvSpPr/>
      </dsp:nvSpPr>
      <dsp:spPr>
        <a:xfrm rot="3659219">
          <a:off x="4516995" y="2071528"/>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639987" y="2153523"/>
        <a:ext cx="975885" cy="245983"/>
      </dsp:txXfrm>
    </dsp:sp>
    <dsp:sp modelId="{E561DFCA-098D-43E1-BFEE-5870293605A6}">
      <dsp:nvSpPr>
        <dsp:cNvPr id="0" name=""/>
        <dsp:cNvSpPr/>
      </dsp:nvSpPr>
      <dsp:spPr>
        <a:xfrm>
          <a:off x="4878468" y="3353082"/>
          <a:ext cx="2342703" cy="1171351"/>
        </a:xfrm>
        <a:prstGeom prst="roundRect">
          <a:avLst>
            <a:gd name="adj" fmla="val 10000"/>
          </a:avLst>
        </a:prstGeom>
        <a:solidFill>
          <a:schemeClr val="accent1">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smtClean="0">
              <a:solidFill>
                <a:schemeClr val="tx1"/>
              </a:solidFill>
            </a:rPr>
            <a:t>Technology</a:t>
          </a:r>
          <a:endParaRPr lang="en-US" sz="3000" b="1" kern="1200" dirty="0">
            <a:solidFill>
              <a:schemeClr val="tx1"/>
            </a:solidFill>
          </a:endParaRPr>
        </a:p>
      </dsp:txBody>
      <dsp:txXfrm>
        <a:off x="4912776" y="3387390"/>
        <a:ext cx="2274087" cy="1102735"/>
      </dsp:txXfrm>
    </dsp:sp>
    <dsp:sp modelId="{F943B527-B698-46AE-9CB1-812EC82885CE}">
      <dsp:nvSpPr>
        <dsp:cNvPr id="0" name=""/>
        <dsp:cNvSpPr/>
      </dsp:nvSpPr>
      <dsp:spPr>
        <a:xfrm rot="10800000">
          <a:off x="3503865" y="3733771"/>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626857" y="3815766"/>
        <a:ext cx="975885" cy="245983"/>
      </dsp:txXfrm>
    </dsp:sp>
    <dsp:sp modelId="{A3F8B6B0-C7FE-4205-9BF2-0A9F4DC4FBD5}">
      <dsp:nvSpPr>
        <dsp:cNvPr id="0" name=""/>
        <dsp:cNvSpPr/>
      </dsp:nvSpPr>
      <dsp:spPr>
        <a:xfrm>
          <a:off x="1008428" y="3353082"/>
          <a:ext cx="2342703" cy="1171351"/>
        </a:xfrm>
        <a:prstGeom prst="roundRect">
          <a:avLst>
            <a:gd name="adj" fmla="val 10000"/>
          </a:avLst>
        </a:prstGeom>
        <a:solidFill>
          <a:schemeClr val="accent1">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ZA" sz="3000" b="1" kern="1200" dirty="0" smtClean="0">
              <a:solidFill>
                <a:schemeClr val="tx1"/>
              </a:solidFill>
            </a:rPr>
            <a:t>Processes</a:t>
          </a:r>
          <a:endParaRPr lang="en-US" sz="3000" b="1" kern="1200" dirty="0">
            <a:solidFill>
              <a:schemeClr val="tx1"/>
            </a:solidFill>
          </a:endParaRPr>
        </a:p>
      </dsp:txBody>
      <dsp:txXfrm>
        <a:off x="1042736" y="3387390"/>
        <a:ext cx="2274087" cy="1102735"/>
      </dsp:txXfrm>
    </dsp:sp>
    <dsp:sp modelId="{1C2586C2-FF39-4FD3-9D5D-B54549FB780E}">
      <dsp:nvSpPr>
        <dsp:cNvPr id="0" name=""/>
        <dsp:cNvSpPr/>
      </dsp:nvSpPr>
      <dsp:spPr>
        <a:xfrm rot="18081727">
          <a:off x="2581975" y="2071528"/>
          <a:ext cx="1221869"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04967" y="2153523"/>
        <a:ext cx="975885" cy="2459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E716E-C8F5-4B22-9088-4BDC6C56CADA}"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B3389-78B1-43C6-B7E4-4BB751E6038C}" type="slidenum">
              <a:rPr lang="en-US" smtClean="0"/>
              <a:pPr/>
              <a:t>‹#›</a:t>
            </a:fld>
            <a:endParaRPr lang="en-US"/>
          </a:p>
        </p:txBody>
      </p:sp>
    </p:spTree>
    <p:extLst>
      <p:ext uri="{BB962C8B-B14F-4D97-AF65-F5344CB8AC3E}">
        <p14:creationId xmlns:p14="http://schemas.microsoft.com/office/powerpoint/2010/main" val="16914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B3389-78B1-43C6-B7E4-4BB751E6038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operating data is fragmented across the organization, personnel have to either chase down information from multiple sources or make decisions without a full understanding of the impact on interdependent systems, potentially creating new problems to be addressed.</a:t>
            </a:r>
            <a:endParaRPr lang="en-US" dirty="0"/>
          </a:p>
        </p:txBody>
      </p:sp>
      <p:sp>
        <p:nvSpPr>
          <p:cNvPr id="4" name="Slide Number Placeholder 3"/>
          <p:cNvSpPr>
            <a:spLocks noGrp="1"/>
          </p:cNvSpPr>
          <p:nvPr>
            <p:ph type="sldNum" sz="quarter" idx="10"/>
          </p:nvPr>
        </p:nvSpPr>
        <p:spPr/>
        <p:txBody>
          <a:bodyPr/>
          <a:lstStyle/>
          <a:p>
            <a:fld id="{140B3389-78B1-43C6-B7E4-4BB751E6038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Operational efficiency requires an approach that optimizes the relationships between people, process and technology.</a:t>
            </a:r>
          </a:p>
          <a:p>
            <a:r>
              <a:rPr lang="en-US" sz="1200" kern="1200" baseline="0" dirty="0" smtClean="0">
                <a:solidFill>
                  <a:schemeClr val="tx1"/>
                </a:solidFill>
                <a:latin typeface="+mn-lt"/>
                <a:ea typeface="+mn-ea"/>
                <a:cs typeface="+mn-cs"/>
              </a:rPr>
              <a:t>Increased collaboration across the business</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Def: Capability of an enterprise to deliver products or services to its customers in the most cost effective manner possible while still ensuring the high quality of its products, service and support.</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It is often achieved by streamlining a company’s core processes in order to more effectively respond to continually changing market forces in a cost effective manner.</a:t>
            </a:r>
            <a:endParaRPr lang="en-US" dirty="0"/>
          </a:p>
        </p:txBody>
      </p:sp>
      <p:sp>
        <p:nvSpPr>
          <p:cNvPr id="4" name="Slide Number Placeholder 3"/>
          <p:cNvSpPr>
            <a:spLocks noGrp="1"/>
          </p:cNvSpPr>
          <p:nvPr>
            <p:ph type="sldNum" sz="quarter" idx="10"/>
          </p:nvPr>
        </p:nvSpPr>
        <p:spPr/>
        <p:txBody>
          <a:bodyPr/>
          <a:lstStyle/>
          <a:p>
            <a:fld id="{34754C3A-5062-48AA-ADE3-79C856805DE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Avoid long template and</a:t>
            </a:r>
            <a:r>
              <a:rPr lang="en-US" baseline="0" dirty="0" smtClean="0"/>
              <a:t> be selective in questions</a:t>
            </a:r>
            <a:endParaRPr lang="en-US" dirty="0"/>
          </a:p>
        </p:txBody>
      </p:sp>
      <p:sp>
        <p:nvSpPr>
          <p:cNvPr id="4" name="Slide Number Placeholder 3"/>
          <p:cNvSpPr>
            <a:spLocks noGrp="1"/>
          </p:cNvSpPr>
          <p:nvPr>
            <p:ph type="sldNum" sz="quarter" idx="10"/>
          </p:nvPr>
        </p:nvSpPr>
        <p:spPr/>
        <p:txBody>
          <a:bodyPr/>
          <a:lstStyle/>
          <a:p>
            <a:fld id="{140B3389-78B1-43C6-B7E4-4BB751E6038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 Agreements cover inventions or other discoveries that may result from a collaboration.</a:t>
            </a:r>
          </a:p>
          <a:p>
            <a:r>
              <a:rPr lang="en-ZA" dirty="0" smtClean="0"/>
              <a:t>all parties should have a clear understanding of who will determine how the data will be distributed and shared (if applicable) even before it is collected. </a:t>
            </a:r>
            <a:endParaRPr lang="en-US" dirty="0" smtClean="0"/>
          </a:p>
          <a:p>
            <a:r>
              <a:rPr lang="en-US" dirty="0" smtClean="0"/>
              <a:t>The basic issue covered is ownership of the intellectual property (i.e. who owns what, and under what conditions). </a:t>
            </a:r>
          </a:p>
          <a:p>
            <a:endParaRPr lang="en-US" dirty="0" smtClean="0"/>
          </a:p>
          <a:p>
            <a:r>
              <a:rPr lang="en-US" dirty="0" smtClean="0"/>
              <a:t>if an invention is patented, technical data supporting the invention should be maintained for the life of the patent.</a:t>
            </a:r>
          </a:p>
          <a:p>
            <a:endParaRPr lang="en-US" dirty="0"/>
          </a:p>
        </p:txBody>
      </p:sp>
      <p:sp>
        <p:nvSpPr>
          <p:cNvPr id="4" name="Slide Number Placeholder 3"/>
          <p:cNvSpPr>
            <a:spLocks noGrp="1"/>
          </p:cNvSpPr>
          <p:nvPr>
            <p:ph type="sldNum" sz="quarter" idx="10"/>
          </p:nvPr>
        </p:nvSpPr>
        <p:spPr/>
        <p:txBody>
          <a:bodyPr/>
          <a:lstStyle/>
          <a:p>
            <a:fld id="{140B3389-78B1-43C6-B7E4-4BB751E6038C}"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B3389-78B1-43C6-B7E4-4BB751E6038C}" type="slidenum">
              <a:rPr lang="en-US" smtClean="0"/>
              <a:pPr/>
              <a:t>13</a:t>
            </a:fld>
            <a:endParaRPr lang="en-US"/>
          </a:p>
        </p:txBody>
      </p:sp>
    </p:spTree>
    <p:extLst>
      <p:ext uri="{BB962C8B-B14F-4D97-AF65-F5344CB8AC3E}">
        <p14:creationId xmlns:p14="http://schemas.microsoft.com/office/powerpoint/2010/main" val="356947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B3389-78B1-43C6-B7E4-4BB751E6038C}" type="slidenum">
              <a:rPr lang="en-US" smtClean="0"/>
              <a:pPr/>
              <a:t>15</a:t>
            </a:fld>
            <a:endParaRPr lang="en-US"/>
          </a:p>
        </p:txBody>
      </p:sp>
    </p:spTree>
    <p:extLst>
      <p:ext uri="{BB962C8B-B14F-4D97-AF65-F5344CB8AC3E}">
        <p14:creationId xmlns:p14="http://schemas.microsoft.com/office/powerpoint/2010/main" val="347393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20" name="Footer Placeholder 19"/>
          <p:cNvSpPr>
            <a:spLocks noGrp="1"/>
          </p:cNvSpPr>
          <p:nvPr>
            <p:ph type="ftr" sz="quarter" idx="11"/>
          </p:nvPr>
        </p:nvSpPr>
        <p:spPr/>
        <p:txBody>
          <a:bodyPr/>
          <a:lstStyle>
            <a:extLst/>
          </a:lstStyle>
          <a:p>
            <a:endParaRPr lang="en-ZA"/>
          </a:p>
        </p:txBody>
      </p:sp>
      <p:sp>
        <p:nvSpPr>
          <p:cNvPr id="10" name="Slide Number Placeholder 9"/>
          <p:cNvSpPr>
            <a:spLocks noGrp="1"/>
          </p:cNvSpPr>
          <p:nvPr>
            <p:ph type="sldNum" sz="quarter" idx="12"/>
          </p:nvPr>
        </p:nvSpPr>
        <p:spPr/>
        <p:txBody>
          <a:bodyPr/>
          <a:lstStyle>
            <a:extLst/>
          </a:lstStyle>
          <a:p>
            <a:fld id="{F4917564-01C4-4EF5-9BD8-72933174CE1F}" type="slidenum">
              <a:rPr lang="en-ZA" smtClean="0"/>
              <a:pPr/>
              <a:t>‹#›</a:t>
            </a:fld>
            <a:endParaRPr lang="en-Z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F4917564-01C4-4EF5-9BD8-72933174CE1F}" type="slidenum">
              <a:rPr lang="en-ZA" smtClean="0"/>
              <a:pPr/>
              <a:t>‹#›</a:t>
            </a:fld>
            <a:endParaRPr lang="en-Z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F4917564-01C4-4EF5-9BD8-72933174CE1F}" type="slidenum">
              <a:rPr lang="en-ZA" smtClean="0"/>
              <a:pPr/>
              <a:t>‹#›</a:t>
            </a:fld>
            <a:endParaRPr lang="en-Z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F4917564-01C4-4EF5-9BD8-72933174CE1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257B861-6D39-4689-8C76-45EA3DBEDD64}" type="datetimeFigureOut">
              <a:rPr lang="en-ZA" smtClean="0"/>
              <a:pPr/>
              <a:t>2014/12/04</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F4917564-01C4-4EF5-9BD8-72933174CE1F}" type="slidenum">
              <a:rPr lang="en-ZA" smtClean="0"/>
              <a:pPr/>
              <a:t>‹#›</a:t>
            </a:fld>
            <a:endParaRPr lang="en-Z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57B861-6D39-4689-8C76-45EA3DBEDD64}" type="datetimeFigureOut">
              <a:rPr lang="en-ZA" smtClean="0"/>
              <a:pPr/>
              <a:t>2014/12/04</a:t>
            </a:fld>
            <a:endParaRPr lang="en-Z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917564-01C4-4EF5-9BD8-72933174CE1F}" type="slidenum">
              <a:rPr lang="en-ZA" smtClean="0"/>
              <a:pPr/>
              <a:t>‹#›</a:t>
            </a:fld>
            <a:endParaRPr lang="en-Z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urf_call_aug_2014.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dcc.ac.uk/news/customising-dmponline" TargetMode="External"/><Relationship Id="rId7" Type="http://schemas.openxmlformats.org/officeDocument/2006/relationships/hyperlink" Target="http://www.lib.cam.ac.uk/preservation/datatrain/Post-Graduate_DMP_Form.pdf" TargetMode="External"/><Relationship Id="rId2" Type="http://schemas.openxmlformats.org/officeDocument/2006/relationships/hyperlink" Target="http://www.slideshare.net/sjDCC/custominsing-dmponline-webinar" TargetMode="External"/><Relationship Id="rId1" Type="http://schemas.openxmlformats.org/officeDocument/2006/relationships/slideLayout" Target="../slideLayouts/slideLayout2.xml"/><Relationship Id="rId6" Type="http://schemas.openxmlformats.org/officeDocument/2006/relationships/hyperlink" Target="http://blogs.bath.ac.uk/research360/2012/03/19/postgraduate-dmp-template-first-draft/" TargetMode="External"/><Relationship Id="rId5" Type="http://schemas.openxmlformats.org/officeDocument/2006/relationships/hyperlink" Target="http://www.youtube.com/watch?v=XQkHg1YYdew&amp;list=UULTOHF6qQrYhEvQzbu03tTg" TargetMode="External"/><Relationship Id="rId4" Type="http://schemas.openxmlformats.org/officeDocument/2006/relationships/hyperlink" Target="http://www.youtube.com/watch?v=jlBjtjWFeoA&amp;list=UULTOHF6qQrYhEvQzbu03tT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eResearch%20Africa/DMP_Checklist_201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eResearch%20Africa/yul-dmpchecklist.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340768"/>
            <a:ext cx="7270576" cy="1611610"/>
          </a:xfrm>
        </p:spPr>
        <p:txBody>
          <a:bodyPr>
            <a:normAutofit fontScale="90000"/>
          </a:bodyPr>
          <a:lstStyle/>
          <a:p>
            <a:r>
              <a:rPr lang="en-ZA" b="1" dirty="0" smtClean="0"/>
              <a:t>Customising and integrating Data Management Plan to the university process</a:t>
            </a:r>
            <a:endParaRPr lang="en-ZA" b="1" dirty="0"/>
          </a:p>
        </p:txBody>
      </p:sp>
      <p:sp>
        <p:nvSpPr>
          <p:cNvPr id="3" name="Subtitle 2"/>
          <p:cNvSpPr>
            <a:spLocks noGrp="1"/>
          </p:cNvSpPr>
          <p:nvPr>
            <p:ph type="subTitle" idx="1"/>
          </p:nvPr>
        </p:nvSpPr>
        <p:spPr>
          <a:xfrm>
            <a:off x="1331640" y="3501008"/>
            <a:ext cx="7406640" cy="2448272"/>
          </a:xfrm>
        </p:spPr>
        <p:txBody>
          <a:bodyPr>
            <a:normAutofit fontScale="70000" lnSpcReduction="20000"/>
          </a:bodyPr>
          <a:lstStyle/>
          <a:p>
            <a:r>
              <a:rPr lang="en-ZA" sz="3600" b="1" dirty="0" smtClean="0"/>
              <a:t>Experience and thoughts</a:t>
            </a:r>
          </a:p>
          <a:p>
            <a:endParaRPr lang="en-ZA" sz="3600" b="1" dirty="0"/>
          </a:p>
          <a:p>
            <a:pPr algn="r"/>
            <a:endParaRPr lang="en-ZA" sz="3600" b="1" dirty="0" smtClean="0"/>
          </a:p>
          <a:p>
            <a:pPr algn="r"/>
            <a:endParaRPr lang="en-ZA" sz="3600" b="1" dirty="0" smtClean="0"/>
          </a:p>
          <a:p>
            <a:pPr algn="r"/>
            <a:r>
              <a:rPr lang="en-ZA" sz="3600" b="1" dirty="0" err="1" smtClean="0"/>
              <a:t>Zanele</a:t>
            </a:r>
            <a:r>
              <a:rPr lang="en-ZA" sz="3600" b="1" dirty="0" smtClean="0"/>
              <a:t> </a:t>
            </a:r>
            <a:r>
              <a:rPr lang="en-ZA" sz="3600" b="1" dirty="0" err="1" smtClean="0"/>
              <a:t>Mathe</a:t>
            </a:r>
            <a:endParaRPr lang="en-ZA" sz="3600" b="1" dirty="0" smtClean="0"/>
          </a:p>
          <a:p>
            <a:pPr algn="r"/>
            <a:r>
              <a:rPr lang="en-ZA" sz="3600" b="1" dirty="0" smtClean="0"/>
              <a:t>CPUT Library</a:t>
            </a:r>
            <a:endParaRPr lang="en-ZA" sz="3600" b="1" dirty="0"/>
          </a:p>
        </p:txBody>
      </p:sp>
    </p:spTree>
    <p:extLst>
      <p:ext uri="{BB962C8B-B14F-4D97-AF65-F5344CB8AC3E}">
        <p14:creationId xmlns:p14="http://schemas.microsoft.com/office/powerpoint/2010/main" val="140785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Tested the DMPOnline template with 5 researchers and 4 librarians</a:t>
            </a:r>
          </a:p>
          <a:p>
            <a:endParaRPr lang="en-US" dirty="0" smtClean="0"/>
          </a:p>
          <a:p>
            <a:r>
              <a:rPr lang="en-US" dirty="0" smtClean="0"/>
              <a:t>Reworked some questions and guidance</a:t>
            </a:r>
          </a:p>
          <a:p>
            <a:endParaRPr lang="en-US" dirty="0" smtClean="0"/>
          </a:p>
          <a:p>
            <a:r>
              <a:rPr lang="en-US" dirty="0" smtClean="0"/>
              <a:t>Presented the tool to Senate Research Committee (20 October 2014) and asked committee members to test</a:t>
            </a:r>
          </a:p>
          <a:p>
            <a:pPr>
              <a:buNone/>
            </a:pPr>
            <a:endParaRPr lang="en-US" dirty="0" smtClean="0">
              <a:solidFill>
                <a:srgbClr val="FF0000"/>
              </a:solidFill>
            </a:endParaRPr>
          </a:p>
          <a:p>
            <a:r>
              <a:rPr lang="en-US" dirty="0" smtClean="0"/>
              <a:t>One challenge: site displayed as unsafe…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7498080" cy="998984"/>
          </a:xfrm>
        </p:spPr>
        <p:txBody>
          <a:bodyPr>
            <a:normAutofit/>
          </a:bodyPr>
          <a:lstStyle/>
          <a:p>
            <a:r>
              <a:rPr lang="en-ZA" sz="3200" b="1" dirty="0" smtClean="0"/>
              <a:t>One Hick up!…</a:t>
            </a:r>
            <a:endParaRPr lang="en-US" sz="3200" b="1"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907704" y="1268760"/>
            <a:ext cx="5688632" cy="2088232"/>
          </a:xfrm>
          <a:prstGeom prst="rect">
            <a:avLst/>
          </a:prstGeom>
          <a:noFill/>
          <a:ln w="9525">
            <a:noFill/>
            <a:miter lim="800000"/>
            <a:headEnd/>
            <a:tailEnd/>
          </a:ln>
          <a:effectLst/>
        </p:spPr>
      </p:pic>
      <p:pic>
        <p:nvPicPr>
          <p:cNvPr id="5" name="Picture 4"/>
          <p:cNvPicPr>
            <a:picLocks noGrp="1" noChangeAspect="1" noChangeArrowheads="1"/>
          </p:cNvPicPr>
          <p:nvPr/>
        </p:nvPicPr>
        <p:blipFill>
          <a:blip r:embed="rId3" cstate="print"/>
          <a:srcRect/>
          <a:stretch>
            <a:fillRect/>
          </a:stretch>
        </p:blipFill>
        <p:spPr bwMode="auto">
          <a:xfrm>
            <a:off x="2339752" y="3212976"/>
            <a:ext cx="5716052" cy="3174295"/>
          </a:xfrm>
          <a:prstGeom prst="rect">
            <a:avLst/>
          </a:prstGeom>
          <a:noFill/>
          <a:ln w="9525">
            <a:noFill/>
            <a:miter lim="800000"/>
            <a:headEnd/>
            <a:tailEnd/>
          </a:ln>
          <a:effectLst/>
        </p:spPr>
      </p:pic>
    </p:spTree>
    <p:extLst>
      <p:ext uri="{BB962C8B-B14F-4D97-AF65-F5344CB8AC3E}">
        <p14:creationId xmlns:p14="http://schemas.microsoft.com/office/powerpoint/2010/main" val="125153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PROCESSES</a:t>
            </a:r>
            <a:r>
              <a:rPr lang="en-US" b="1" dirty="0" smtClean="0"/>
              <a:t/>
            </a:r>
            <a:br>
              <a:rPr lang="en-US" b="1" dirty="0" smtClean="0"/>
            </a:br>
            <a:r>
              <a:rPr lang="en-US" b="1" dirty="0" smtClean="0"/>
              <a:t>Possible areas for integration</a:t>
            </a:r>
            <a:endParaRPr lang="en-US" b="1" dirty="0"/>
          </a:p>
        </p:txBody>
      </p:sp>
      <p:sp>
        <p:nvSpPr>
          <p:cNvPr id="3" name="Content Placeholder 2"/>
          <p:cNvSpPr>
            <a:spLocks noGrp="1"/>
          </p:cNvSpPr>
          <p:nvPr>
            <p:ph idx="1"/>
          </p:nvPr>
        </p:nvSpPr>
        <p:spPr>
          <a:xfrm>
            <a:off x="1259632" y="1772816"/>
            <a:ext cx="7498080" cy="4752528"/>
          </a:xfrm>
        </p:spPr>
        <p:txBody>
          <a:bodyPr>
            <a:normAutofit fontScale="85000" lnSpcReduction="20000"/>
          </a:bodyPr>
          <a:lstStyle/>
          <a:p>
            <a:r>
              <a:rPr lang="en-US" dirty="0" smtClean="0"/>
              <a:t>Grant application process and sub-processes involved (monitoring process e.g. progress report &amp; completion)</a:t>
            </a:r>
          </a:p>
          <a:p>
            <a:pPr>
              <a:buNone/>
            </a:pPr>
            <a:endParaRPr lang="en-US" dirty="0" smtClean="0"/>
          </a:p>
          <a:p>
            <a:r>
              <a:rPr lang="en-US" dirty="0" smtClean="0"/>
              <a:t>Teaming agreements</a:t>
            </a:r>
          </a:p>
          <a:p>
            <a:pPr>
              <a:buNone/>
            </a:pPr>
            <a:endParaRPr lang="en-US" dirty="0" smtClean="0"/>
          </a:p>
          <a:p>
            <a:r>
              <a:rPr lang="en-US" dirty="0" smtClean="0"/>
              <a:t>Collaboration agreements</a:t>
            </a:r>
          </a:p>
          <a:p>
            <a:pPr>
              <a:buNone/>
            </a:pPr>
            <a:endParaRPr lang="en-US" dirty="0" smtClean="0"/>
          </a:p>
          <a:p>
            <a:r>
              <a:rPr lang="en-US" dirty="0" smtClean="0"/>
              <a:t>Intellectual property agreements</a:t>
            </a:r>
          </a:p>
          <a:p>
            <a:pPr>
              <a:buNone/>
            </a:pPr>
            <a:endParaRPr lang="en-US" dirty="0" smtClean="0"/>
          </a:p>
          <a:p>
            <a:r>
              <a:rPr lang="en-US" dirty="0" smtClean="0"/>
              <a:t>Resignation and retirement process. (Research data Declaration signed by immediate Senior)</a:t>
            </a:r>
          </a:p>
          <a:p>
            <a:pPr>
              <a:buFont typeface="Wingdings" pitchFamily="2" charset="2"/>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22114"/>
          </a:xfrm>
        </p:spPr>
        <p:txBody>
          <a:bodyPr>
            <a:normAutofit fontScale="90000"/>
          </a:bodyPr>
          <a:lstStyle/>
          <a:p>
            <a:r>
              <a:rPr lang="en-US" b="1" dirty="0"/>
              <a:t>Grant application process</a:t>
            </a:r>
            <a:r>
              <a:rPr lang="en-US" dirty="0"/>
              <a:t/>
            </a:r>
            <a:br>
              <a:rPr lang="en-US" dirty="0"/>
            </a:br>
            <a:endParaRPr lang="en-US" dirty="0"/>
          </a:p>
        </p:txBody>
      </p:sp>
      <p:sp>
        <p:nvSpPr>
          <p:cNvPr id="3" name="Content Placeholder 2"/>
          <p:cNvSpPr>
            <a:spLocks noGrp="1"/>
          </p:cNvSpPr>
          <p:nvPr>
            <p:ph idx="1"/>
          </p:nvPr>
        </p:nvSpPr>
        <p:spPr>
          <a:xfrm>
            <a:off x="1435608" y="1052736"/>
            <a:ext cx="7498080" cy="5195664"/>
          </a:xfrm>
        </p:spPr>
        <p:txBody>
          <a:bodyPr/>
          <a:lstStyle/>
          <a:p>
            <a:pPr algn="ctr"/>
            <a:r>
              <a:rPr lang="en-ZA" sz="2000" dirty="0" smtClean="0">
                <a:hlinkClick r:id="rId3" action="ppaction://hlinkfile"/>
              </a:rPr>
              <a:t>CPUT Grant application Call - </a:t>
            </a:r>
            <a:r>
              <a:rPr lang="en-ZA" sz="2000" u="sng" dirty="0" smtClean="0">
                <a:hlinkClick r:id="rId3" action="ppaction://hlinkfile"/>
              </a:rPr>
              <a:t>URF</a:t>
            </a:r>
            <a:endParaRPr lang="en-US" sz="2000" u="sng" dirty="0">
              <a:hlinkClick r:id="rId3" action="ppaction://hlinkfile"/>
            </a:endParaRPr>
          </a:p>
          <a:p>
            <a:endParaRPr lang="en-US" sz="2000" u="sng" dirty="0" smtClean="0">
              <a:hlinkClick r:id="rId3" action="ppaction://hlinkfile"/>
            </a:endParaRPr>
          </a:p>
          <a:p>
            <a:endParaRPr lang="en-US" sz="2000" dirty="0">
              <a:hlinkClick r:id="rId3" action="ppaction://hlinkfile"/>
            </a:endParaRPr>
          </a:p>
          <a:p>
            <a:r>
              <a:rPr lang="en-US" sz="2000" dirty="0" smtClean="0">
                <a:hlinkClick r:id="rId3" action="ppaction://hlinkfile"/>
              </a:rPr>
              <a:t>UNIVERSITY </a:t>
            </a:r>
            <a:r>
              <a:rPr lang="en-US" sz="2000" dirty="0">
                <a:hlinkClick r:id="rId3" action="ppaction://hlinkfile"/>
              </a:rPr>
              <a:t>RESEARCH FUND (URF</a:t>
            </a:r>
            <a:r>
              <a:rPr lang="en-US" sz="2000" dirty="0" smtClean="0">
                <a:hlinkClick r:id="rId3" action="ppaction://hlinkfile"/>
              </a:rPr>
              <a:t>): Call for applications</a:t>
            </a:r>
            <a:endParaRPr lang="en-US" sz="2000" dirty="0" smtClean="0"/>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556792"/>
            <a:ext cx="775579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32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Grant application process flow</a:t>
            </a:r>
            <a:endParaRPr lang="en-ZA"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43499" y="1447800"/>
            <a:ext cx="348255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857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noAutofit/>
          </a:bodyPr>
          <a:lstStyle/>
          <a:p>
            <a:r>
              <a:rPr lang="en-US" sz="3200" dirty="0"/>
              <a:t>Registration of Proposal for Dissertation / </a:t>
            </a:r>
            <a:r>
              <a:rPr lang="en-US" sz="3200" dirty="0" smtClean="0"/>
              <a:t>Thesis platform (HDC Digital) </a:t>
            </a:r>
            <a:endParaRPr lang="en-US" sz="3200"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340768"/>
            <a:ext cx="744789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05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404664"/>
            <a:ext cx="7498080" cy="864096"/>
          </a:xfrm>
        </p:spPr>
        <p:txBody>
          <a:bodyPr>
            <a:normAutofit fontScale="90000"/>
          </a:bodyPr>
          <a:lstStyle/>
          <a:p>
            <a:pPr algn="ctr"/>
            <a:r>
              <a:rPr lang="en-US" b="1" dirty="0" smtClean="0"/>
              <a:t>PEOPLE</a:t>
            </a:r>
            <a:r>
              <a:rPr lang="en-US" dirty="0" smtClean="0"/>
              <a:t/>
            </a:r>
            <a:br>
              <a:rPr lang="en-US" dirty="0" smtClean="0"/>
            </a:br>
            <a:endParaRPr lang="en-US" dirty="0"/>
          </a:p>
        </p:txBody>
      </p:sp>
      <p:sp>
        <p:nvSpPr>
          <p:cNvPr id="3" name="Content Placeholder 2"/>
          <p:cNvSpPr>
            <a:spLocks noGrp="1"/>
          </p:cNvSpPr>
          <p:nvPr>
            <p:ph idx="1"/>
          </p:nvPr>
        </p:nvSpPr>
        <p:spPr>
          <a:xfrm>
            <a:off x="1435608" y="1772816"/>
            <a:ext cx="7498080" cy="4475584"/>
          </a:xfrm>
        </p:spPr>
        <p:txBody>
          <a:bodyPr/>
          <a:lstStyle/>
          <a:p>
            <a:r>
              <a:rPr lang="en-US" dirty="0" smtClean="0"/>
              <a:t>Re-skilling librarians</a:t>
            </a:r>
          </a:p>
          <a:p>
            <a:endParaRPr lang="en-US" dirty="0" smtClean="0"/>
          </a:p>
          <a:p>
            <a:r>
              <a:rPr lang="en-US" dirty="0" smtClean="0"/>
              <a:t>supplementing library skills</a:t>
            </a:r>
          </a:p>
          <a:p>
            <a:pPr>
              <a:buNone/>
            </a:pPr>
            <a:endParaRPr lang="en-US" dirty="0" smtClean="0"/>
          </a:p>
          <a:p>
            <a:r>
              <a:rPr lang="en-US" dirty="0" smtClean="0"/>
              <a:t>increasing collaboration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340768"/>
            <a:ext cx="7498080" cy="1440160"/>
          </a:xfrm>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buNone/>
            </a:pPr>
            <a:r>
              <a:rPr lang="en-US" b="1" dirty="0" smtClean="0"/>
              <a:t>QUESTIONS???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Application Case Study</a:t>
            </a:r>
            <a:endParaRPr lang="en-US" dirty="0"/>
          </a:p>
        </p:txBody>
      </p:sp>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72816"/>
            <a:ext cx="5867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426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98080" cy="1008112"/>
          </a:xfrm>
        </p:spPr>
        <p:txBody>
          <a:bodyPr/>
          <a:lstStyle/>
          <a:p>
            <a:r>
              <a:rPr lang="en-ZA" b="1" dirty="0" smtClean="0"/>
              <a:t>CONTENT	</a:t>
            </a:r>
            <a:r>
              <a:rPr lang="en-ZA" dirty="0" smtClean="0"/>
              <a:t>	</a:t>
            </a:r>
            <a:endParaRPr lang="en-ZA" dirty="0"/>
          </a:p>
        </p:txBody>
      </p:sp>
      <p:sp>
        <p:nvSpPr>
          <p:cNvPr id="3" name="Content Placeholder 2"/>
          <p:cNvSpPr>
            <a:spLocks noGrp="1"/>
          </p:cNvSpPr>
          <p:nvPr>
            <p:ph idx="1"/>
          </p:nvPr>
        </p:nvSpPr>
        <p:spPr/>
        <p:txBody>
          <a:bodyPr>
            <a:normAutofit fontScale="70000" lnSpcReduction="20000"/>
          </a:bodyPr>
          <a:lstStyle/>
          <a:p>
            <a:r>
              <a:rPr lang="en-ZA" dirty="0" smtClean="0"/>
              <a:t>CPUT RDM Policy Approval</a:t>
            </a:r>
          </a:p>
          <a:p>
            <a:pPr marL="82296" indent="0">
              <a:buNone/>
            </a:pPr>
            <a:endParaRPr lang="en-ZA" dirty="0" smtClean="0"/>
          </a:p>
          <a:p>
            <a:r>
              <a:rPr lang="en-ZA" dirty="0" smtClean="0"/>
              <a:t>From policy to implementation</a:t>
            </a:r>
          </a:p>
          <a:p>
            <a:pPr marL="82296" indent="0">
              <a:buNone/>
            </a:pPr>
            <a:endParaRPr lang="en-ZA" dirty="0" smtClean="0"/>
          </a:p>
          <a:p>
            <a:r>
              <a:rPr lang="en-ZA" dirty="0" smtClean="0"/>
              <a:t>Operational efficiency</a:t>
            </a:r>
          </a:p>
          <a:p>
            <a:endParaRPr lang="en-ZA" dirty="0" smtClean="0"/>
          </a:p>
          <a:p>
            <a:r>
              <a:rPr lang="en-ZA" dirty="0" smtClean="0"/>
              <a:t>Customising DCC </a:t>
            </a:r>
            <a:r>
              <a:rPr lang="en-ZA" dirty="0" err="1" smtClean="0"/>
              <a:t>DMPOnline</a:t>
            </a:r>
            <a:r>
              <a:rPr lang="en-ZA" dirty="0" smtClean="0"/>
              <a:t> tool</a:t>
            </a:r>
          </a:p>
          <a:p>
            <a:pPr marL="82296" indent="0">
              <a:buNone/>
            </a:pPr>
            <a:endParaRPr lang="en-ZA" dirty="0" smtClean="0"/>
          </a:p>
          <a:p>
            <a:r>
              <a:rPr lang="en-ZA" dirty="0" smtClean="0"/>
              <a:t>Testing the tool</a:t>
            </a:r>
          </a:p>
          <a:p>
            <a:pPr marL="82296" indent="0">
              <a:buNone/>
            </a:pPr>
            <a:endParaRPr lang="en-ZA" dirty="0" smtClean="0"/>
          </a:p>
          <a:p>
            <a:r>
              <a:rPr lang="en-ZA" dirty="0" smtClean="0"/>
              <a:t>Possible areas of integration</a:t>
            </a:r>
          </a:p>
          <a:p>
            <a:pPr marL="82296" indent="0">
              <a:buNone/>
            </a:pPr>
            <a:endParaRPr lang="en-ZA" dirty="0" smtClean="0"/>
          </a:p>
          <a:p>
            <a:r>
              <a:rPr lang="en-ZA" dirty="0" smtClean="0"/>
              <a:t>Training and skills development</a:t>
            </a:r>
          </a:p>
          <a:p>
            <a:endParaRPr lang="en-ZA" dirty="0" smtClean="0"/>
          </a:p>
          <a:p>
            <a:endParaRPr lang="en-ZA" dirty="0"/>
          </a:p>
        </p:txBody>
      </p:sp>
    </p:spTree>
    <p:extLst>
      <p:ext uri="{BB962C8B-B14F-4D97-AF65-F5344CB8AC3E}">
        <p14:creationId xmlns:p14="http://schemas.microsoft.com/office/powerpoint/2010/main" val="323505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b="1" dirty="0" smtClean="0"/>
              <a:t>CPUT RDM policy approval ( July 2014)</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a:buNone/>
            </a:pPr>
            <a:r>
              <a:rPr lang="en-US" dirty="0" smtClean="0">
                <a:latin typeface="Arial" pitchFamily="34" charset="0"/>
                <a:cs typeface="Arial" pitchFamily="34" charset="0"/>
              </a:rPr>
              <a:t>Statements in the policy:</a:t>
            </a:r>
          </a:p>
          <a:p>
            <a:pPr marL="365760" lvl="2" indent="-283464">
              <a:spcBef>
                <a:spcPts val="600"/>
              </a:spcBef>
              <a:buClr>
                <a:schemeClr val="accent1"/>
              </a:buClr>
              <a:buSzPct val="80000"/>
              <a:buNone/>
            </a:pPr>
            <a:r>
              <a:rPr lang="en-US" dirty="0" smtClean="0">
                <a:latin typeface="Arial" pitchFamily="34" charset="0"/>
                <a:cs typeface="Arial" pitchFamily="34" charset="0"/>
              </a:rPr>
              <a:t> 5,1.2	</a:t>
            </a:r>
            <a:r>
              <a:rPr lang="en-GB" dirty="0" smtClean="0">
                <a:latin typeface="Arial" pitchFamily="34" charset="0"/>
                <a:cs typeface="Arial" pitchFamily="34" charset="0"/>
              </a:rPr>
              <a:t>All research proposals (for funded and non-funded research) 	should include a data management plan (DMP), including 	sufficient metadata to aid discovery </a:t>
            </a:r>
          </a:p>
          <a:p>
            <a:pPr marL="365760" lvl="2" indent="-283464">
              <a:spcBef>
                <a:spcPts val="600"/>
              </a:spcBef>
              <a:buClr>
                <a:schemeClr val="accent1"/>
              </a:buClr>
              <a:buSzPct val="80000"/>
              <a:buNone/>
            </a:pPr>
            <a:endParaRPr lang="en-GB" sz="2800" dirty="0" smtClean="0">
              <a:latin typeface="Arial" pitchFamily="34" charset="0"/>
              <a:cs typeface="Arial" pitchFamily="34" charset="0"/>
            </a:endParaRPr>
          </a:p>
          <a:p>
            <a:pPr marL="365760" lvl="2" indent="-283464">
              <a:spcBef>
                <a:spcPts val="600"/>
              </a:spcBef>
              <a:buClr>
                <a:schemeClr val="accent1"/>
              </a:buClr>
              <a:buSzPct val="80000"/>
              <a:buNone/>
            </a:pPr>
            <a:r>
              <a:rPr lang="en-GB" dirty="0" smtClean="0">
                <a:latin typeface="Arial" pitchFamily="34" charset="0"/>
                <a:cs typeface="Arial" pitchFamily="34" charset="0"/>
              </a:rPr>
              <a:t>5.2. 1</a:t>
            </a:r>
            <a:r>
              <a:rPr lang="en-GB" sz="2800" dirty="0" smtClean="0">
                <a:latin typeface="Arial" pitchFamily="34" charset="0"/>
                <a:cs typeface="Arial" pitchFamily="34" charset="0"/>
              </a:rPr>
              <a:t>	</a:t>
            </a:r>
            <a:r>
              <a:rPr lang="en-GB" dirty="0" smtClean="0">
                <a:latin typeface="Arial" pitchFamily="34" charset="0"/>
                <a:cs typeface="Arial" pitchFamily="34" charset="0"/>
              </a:rPr>
              <a:t>In joint research projects, the University must ensure that the MOU 	clarifies how research data will be managed</a:t>
            </a:r>
            <a:r>
              <a:rPr lang="en-GB" sz="2800" dirty="0" smtClean="0">
                <a:latin typeface="Arial" pitchFamily="34" charset="0"/>
                <a:cs typeface="Arial" pitchFamily="34" charset="0"/>
              </a:rPr>
              <a:t>.</a:t>
            </a:r>
          </a:p>
          <a:p>
            <a:pPr>
              <a:buNone/>
            </a:pP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6.2 Lead Researcher is responsible for:</a:t>
            </a:r>
            <a:endParaRPr lang="en-US" sz="3600" dirty="0" smtClean="0">
              <a:latin typeface="Arial" pitchFamily="34" charset="0"/>
              <a:cs typeface="Arial" pitchFamily="34" charset="0"/>
            </a:endParaRPr>
          </a:p>
          <a:p>
            <a:pPr lvl="0"/>
            <a:r>
              <a:rPr lang="en-GB" dirty="0" smtClean="0">
                <a:latin typeface="Arial" pitchFamily="34" charset="0"/>
                <a:cs typeface="Arial" pitchFamily="34" charset="0"/>
              </a:rPr>
              <a:t> 	</a:t>
            </a:r>
            <a:r>
              <a:rPr lang="en-GB" sz="2400" dirty="0" smtClean="0">
                <a:latin typeface="Arial" pitchFamily="34" charset="0"/>
                <a:cs typeface="Arial" pitchFamily="34" charset="0"/>
              </a:rPr>
              <a:t>Effecting research data management through the use of 	data 	management plan (DMP) from the early stages to the final course 	of research projects. </a:t>
            </a:r>
          </a:p>
          <a:p>
            <a:pPr lvl="2">
              <a:buNone/>
            </a:pPr>
            <a:endParaRPr lang="en-US" sz="3600" dirty="0" smtClean="0">
              <a:latin typeface="Arial" pitchFamily="34" charset="0"/>
              <a:cs typeface="Arial" pitchFamily="34" charset="0"/>
            </a:endParaRPr>
          </a:p>
          <a:p>
            <a:pPr lvl="2">
              <a:buNone/>
            </a:pPr>
            <a:r>
              <a:rPr lang="en-GB" dirty="0" smtClean="0">
                <a:latin typeface="Arial" pitchFamily="34" charset="0"/>
                <a:cs typeface="Arial" pitchFamily="34" charset="0"/>
              </a:rPr>
              <a:t>	Ensuring that actions outlined in the DMP and this policy are carried out and adhered to.</a:t>
            </a:r>
            <a:endParaRPr lang="en-GB" sz="5800" dirty="0" smtClean="0">
              <a:latin typeface="Arial" pitchFamily="34" charset="0"/>
              <a:cs typeface="Arial" pitchFamily="34" charset="0"/>
            </a:endParaRPr>
          </a:p>
          <a:p>
            <a:pPr marL="365760" lvl="2" indent="-283464">
              <a:spcBef>
                <a:spcPts val="600"/>
              </a:spcBef>
              <a:buClr>
                <a:schemeClr val="accent1"/>
              </a:buClr>
              <a:buSzPct val="80000"/>
              <a:buNone/>
            </a:pPr>
            <a:endParaRPr lang="en-US" sz="2800" dirty="0" smtClean="0">
              <a:latin typeface="Arial" pitchFamily="34" charset="0"/>
              <a:cs typeface="Arial" pitchFamily="34" charset="0"/>
            </a:endParaRPr>
          </a:p>
          <a:p>
            <a:pPr marL="365760" lvl="2" indent="-283464">
              <a:spcBef>
                <a:spcPts val="600"/>
              </a:spcBef>
              <a:buClr>
                <a:schemeClr val="accent1"/>
              </a:buClr>
              <a:buSzPct val="80000"/>
              <a:buNone/>
            </a:pP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From policy to implementation</a:t>
            </a:r>
            <a:endParaRPr lang="en-US" b="1" dirty="0"/>
          </a:p>
        </p:txBody>
      </p:sp>
      <p:sp>
        <p:nvSpPr>
          <p:cNvPr id="3" name="Content Placeholder 2"/>
          <p:cNvSpPr>
            <a:spLocks noGrp="1"/>
          </p:cNvSpPr>
          <p:nvPr>
            <p:ph idx="1"/>
          </p:nvPr>
        </p:nvSpPr>
        <p:spPr/>
        <p:txBody>
          <a:bodyPr>
            <a:normAutofit/>
          </a:bodyPr>
          <a:lstStyle/>
          <a:p>
            <a:r>
              <a:rPr lang="en-US" dirty="0" smtClean="0"/>
              <a:t>Explore Data Management Plan tools that are in the market already e.g. DCC DMP Online tool, </a:t>
            </a:r>
            <a:r>
              <a:rPr lang="en-US" dirty="0" err="1" smtClean="0"/>
              <a:t>DMPTool</a:t>
            </a:r>
            <a:r>
              <a:rPr lang="en-US" dirty="0" smtClean="0"/>
              <a:t>(Univ. of California Centre)</a:t>
            </a:r>
          </a:p>
          <a:p>
            <a:pPr>
              <a:buNone/>
            </a:pPr>
            <a:endParaRPr lang="en-US" dirty="0" smtClean="0"/>
          </a:p>
          <a:p>
            <a:r>
              <a:rPr lang="en-US" dirty="0" smtClean="0"/>
              <a:t>Break down institutional silos,</a:t>
            </a:r>
          </a:p>
          <a:p>
            <a:pPr>
              <a:buNone/>
            </a:pPr>
            <a:endParaRPr lang="en-US" dirty="0" smtClean="0"/>
          </a:p>
          <a:p>
            <a:r>
              <a:rPr lang="en-US" dirty="0" smtClean="0"/>
              <a:t>Supplement internal library skills as much as possible.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t>Operational efficiency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615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688324BF-A405-4FEA-8A02-8523B7A51D62}" type="datetime1">
              <a:rPr lang="en-US" smtClean="0"/>
              <a:pPr/>
              <a:t>12/4/2014</a:t>
            </a:fld>
            <a:endParaRPr lang="en-US"/>
          </a:p>
        </p:txBody>
      </p:sp>
      <p:sp>
        <p:nvSpPr>
          <p:cNvPr id="6" name="Footer Placeholder 5"/>
          <p:cNvSpPr>
            <a:spLocks noGrp="1"/>
          </p:cNvSpPr>
          <p:nvPr>
            <p:ph type="ftr" sz="quarter" idx="11"/>
          </p:nvPr>
        </p:nvSpPr>
        <p:spPr/>
        <p:txBody>
          <a:bodyPr/>
          <a:lstStyle/>
          <a:p>
            <a:r>
              <a:rPr lang="en-US" smtClean="0"/>
              <a:t>CPUT_RDM Project Update</a:t>
            </a:r>
            <a:endParaRPr lang="en-US"/>
          </a:p>
        </p:txBody>
      </p:sp>
      <p:sp>
        <p:nvSpPr>
          <p:cNvPr id="7" name="Slide Number Placeholder 6"/>
          <p:cNvSpPr>
            <a:spLocks noGrp="1"/>
          </p:cNvSpPr>
          <p:nvPr>
            <p:ph type="sldNum" sz="quarter" idx="12"/>
          </p:nvPr>
        </p:nvSpPr>
        <p:spPr/>
        <p:txBody>
          <a:bodyPr/>
          <a:lstStyle/>
          <a:p>
            <a:fld id="{942E8B9F-9CA6-42F9-9FD1-C98AE2F66DE7}" type="slidenum">
              <a:rPr lang="en-US" smtClean="0"/>
              <a:pPr/>
              <a:t>5</a:t>
            </a:fld>
            <a:endParaRPr lang="en-US"/>
          </a:p>
        </p:txBody>
      </p:sp>
    </p:spTree>
    <p:extLst>
      <p:ext uri="{BB962C8B-B14F-4D97-AF65-F5344CB8AC3E}">
        <p14:creationId xmlns:p14="http://schemas.microsoft.com/office/powerpoint/2010/main" val="3095293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994122"/>
          </a:xfrm>
        </p:spPr>
        <p:txBody>
          <a:bodyPr>
            <a:normAutofit fontScale="90000"/>
          </a:bodyPr>
          <a:lstStyle/>
          <a:p>
            <a:pPr algn="ctr"/>
            <a:r>
              <a:rPr lang="en-US" sz="3200" b="1" dirty="0" smtClean="0"/>
              <a:t>TECHNOLOGY</a:t>
            </a:r>
            <a:br>
              <a:rPr lang="en-US" sz="3200" b="1" dirty="0" smtClean="0"/>
            </a:br>
            <a:r>
              <a:rPr lang="en-US" sz="3200" b="1" dirty="0" smtClean="0"/>
              <a:t>Customizing DCC </a:t>
            </a:r>
            <a:r>
              <a:rPr lang="en-US" sz="3200" b="1" dirty="0" err="1" smtClean="0"/>
              <a:t>DMPOnline</a:t>
            </a:r>
            <a:r>
              <a:rPr lang="en-US" sz="3200" b="1" dirty="0" smtClean="0"/>
              <a:t> tool</a:t>
            </a:r>
            <a:endParaRPr lang="en-US" sz="3200" b="1" dirty="0"/>
          </a:p>
        </p:txBody>
      </p:sp>
      <p:sp>
        <p:nvSpPr>
          <p:cNvPr id="3" name="Content Placeholder 2"/>
          <p:cNvSpPr>
            <a:spLocks noGrp="1"/>
          </p:cNvSpPr>
          <p:nvPr>
            <p:ph idx="1"/>
          </p:nvPr>
        </p:nvSpPr>
        <p:spPr>
          <a:xfrm>
            <a:off x="1435608" y="1447800"/>
            <a:ext cx="7498080" cy="5005536"/>
          </a:xfrm>
        </p:spPr>
        <p:txBody>
          <a:bodyPr>
            <a:normAutofit fontScale="47500" lnSpcReduction="20000"/>
          </a:bodyPr>
          <a:lstStyle/>
          <a:p>
            <a:r>
              <a:rPr lang="en-US" sz="3000" dirty="0" smtClean="0">
                <a:latin typeface="Arial" pitchFamily="34" charset="0"/>
                <a:cs typeface="Arial" pitchFamily="34" charset="0"/>
              </a:rPr>
              <a:t>Discussion on Skype session (Sarah &amp; Joy – May 2014)</a:t>
            </a:r>
          </a:p>
          <a:p>
            <a:pPr>
              <a:buNone/>
            </a:pPr>
            <a:endParaRPr lang="en-US" dirty="0" smtClean="0">
              <a:latin typeface="Arial" pitchFamily="34" charset="0"/>
              <a:cs typeface="Arial" pitchFamily="34" charset="0"/>
            </a:endParaRPr>
          </a:p>
          <a:p>
            <a:r>
              <a:rPr lang="en-US" sz="3000" dirty="0" smtClean="0">
                <a:latin typeface="Arial" pitchFamily="34" charset="0"/>
                <a:cs typeface="Arial" pitchFamily="34" charset="0"/>
              </a:rPr>
              <a:t>CPUT added as an organization on DCC </a:t>
            </a:r>
            <a:r>
              <a:rPr lang="en-US" sz="3000" dirty="0" err="1" smtClean="0">
                <a:latin typeface="Arial" pitchFamily="34" charset="0"/>
                <a:cs typeface="Arial" pitchFamily="34" charset="0"/>
              </a:rPr>
              <a:t>DMPOnline</a:t>
            </a:r>
            <a:r>
              <a:rPr lang="en-US" sz="3000" dirty="0" smtClean="0">
                <a:latin typeface="Arial" pitchFamily="34" charset="0"/>
                <a:cs typeface="Arial" pitchFamily="34" charset="0"/>
              </a:rPr>
              <a:t> tool</a:t>
            </a:r>
          </a:p>
          <a:p>
            <a:endParaRPr lang="en-ZA" sz="3000" dirty="0">
              <a:latin typeface="Arial" pitchFamily="34" charset="0"/>
              <a:cs typeface="Arial" pitchFamily="34" charset="0"/>
            </a:endParaRPr>
          </a:p>
          <a:p>
            <a:r>
              <a:rPr lang="en-US" sz="3000" dirty="0">
                <a:latin typeface="Arial" pitchFamily="34" charset="0"/>
                <a:cs typeface="Arial" pitchFamily="34" charset="0"/>
              </a:rPr>
              <a:t>Edit rights given for the admin area to create and add our own CPUT template and guidance</a:t>
            </a:r>
          </a:p>
          <a:p>
            <a:pPr>
              <a:buNone/>
            </a:pPr>
            <a:endParaRPr lang="en-US" sz="3000" dirty="0" smtClean="0">
              <a:latin typeface="Arial" pitchFamily="34" charset="0"/>
              <a:cs typeface="Arial" pitchFamily="34" charset="0"/>
            </a:endParaRPr>
          </a:p>
          <a:p>
            <a:r>
              <a:rPr lang="en-US" sz="3000" b="1" i="1" dirty="0" smtClean="0">
                <a:latin typeface="Arial" pitchFamily="34" charset="0"/>
                <a:cs typeface="Arial" pitchFamily="34" charset="0"/>
              </a:rPr>
              <a:t>Following links were shared:</a:t>
            </a:r>
          </a:p>
          <a:p>
            <a:pPr>
              <a:buFont typeface="Wingdings" pitchFamily="2" charset="2"/>
              <a:buChar char="Ø"/>
            </a:pPr>
            <a:r>
              <a:rPr lang="en-US" sz="3000" dirty="0" smtClean="0">
                <a:latin typeface="Arial" pitchFamily="34" charset="0"/>
                <a:cs typeface="Arial" pitchFamily="34" charset="0"/>
              </a:rPr>
              <a:t>webinar on Customizing DMPOnline – </a:t>
            </a:r>
          </a:p>
          <a:p>
            <a:pPr>
              <a:buFont typeface="Wingdings" pitchFamily="2" charset="2"/>
              <a:buChar char="Ø"/>
            </a:pPr>
            <a:r>
              <a:rPr lang="en-US" sz="3000" dirty="0" smtClean="0">
                <a:latin typeface="Arial" pitchFamily="34" charset="0"/>
                <a:cs typeface="Arial" pitchFamily="34" charset="0"/>
              </a:rPr>
              <a:t>slides, </a:t>
            </a:r>
            <a:r>
              <a:rPr lang="en-US" sz="3000" dirty="0">
                <a:latin typeface="Arial" pitchFamily="34" charset="0"/>
                <a:cs typeface="Arial" pitchFamily="34" charset="0"/>
                <a:hlinkClick r:id="rId2"/>
              </a:rPr>
              <a:t>http://</a:t>
            </a:r>
            <a:r>
              <a:rPr lang="en-US" sz="3000" dirty="0" smtClean="0">
                <a:latin typeface="Arial" pitchFamily="34" charset="0"/>
                <a:cs typeface="Arial" pitchFamily="34" charset="0"/>
                <a:hlinkClick r:id="rId2"/>
              </a:rPr>
              <a:t>www.slideshare.net/sjDCC/custominsing-dmponline-webinar</a:t>
            </a:r>
            <a:endParaRPr lang="en-US" sz="3000" dirty="0" smtClean="0">
              <a:latin typeface="Arial" pitchFamily="34" charset="0"/>
              <a:cs typeface="Arial" pitchFamily="34" charset="0"/>
            </a:endParaRPr>
          </a:p>
          <a:p>
            <a:pPr>
              <a:buFont typeface="Wingdings" pitchFamily="2" charset="2"/>
              <a:buChar char="Ø"/>
            </a:pPr>
            <a:r>
              <a:rPr lang="en-US" sz="3000" dirty="0">
                <a:latin typeface="Arial" pitchFamily="34" charset="0"/>
                <a:cs typeface="Arial" pitchFamily="34" charset="0"/>
              </a:rPr>
              <a:t>Original blog post on how to </a:t>
            </a:r>
            <a:r>
              <a:rPr lang="en-US" sz="3000" dirty="0" err="1">
                <a:latin typeface="Arial" pitchFamily="34" charset="0"/>
                <a:cs typeface="Arial" pitchFamily="34" charset="0"/>
              </a:rPr>
              <a:t>customise</a:t>
            </a:r>
            <a:r>
              <a:rPr lang="en-US" sz="3000" dirty="0">
                <a:latin typeface="Arial" pitchFamily="34" charset="0"/>
                <a:cs typeface="Arial" pitchFamily="34" charset="0"/>
              </a:rPr>
              <a:t> </a:t>
            </a:r>
            <a:r>
              <a:rPr lang="en-US" sz="3000" dirty="0" err="1">
                <a:latin typeface="Arial" pitchFamily="34" charset="0"/>
                <a:cs typeface="Arial" pitchFamily="34" charset="0"/>
              </a:rPr>
              <a:t>DMPonline</a:t>
            </a:r>
            <a:r>
              <a:rPr lang="en-US" sz="3000" dirty="0">
                <a:latin typeface="Arial" pitchFamily="34" charset="0"/>
                <a:cs typeface="Arial" pitchFamily="34" charset="0"/>
              </a:rPr>
              <a:t>: </a:t>
            </a:r>
            <a:r>
              <a:rPr lang="en-US" sz="3000" dirty="0">
                <a:latin typeface="Arial" pitchFamily="34" charset="0"/>
                <a:cs typeface="Arial" pitchFamily="34" charset="0"/>
                <a:hlinkClick r:id="rId3"/>
              </a:rPr>
              <a:t>http://</a:t>
            </a:r>
            <a:r>
              <a:rPr lang="en-US" sz="3000" dirty="0" smtClean="0">
                <a:latin typeface="Arial" pitchFamily="34" charset="0"/>
                <a:cs typeface="Arial" pitchFamily="34" charset="0"/>
                <a:hlinkClick r:id="rId3"/>
              </a:rPr>
              <a:t>www.dcc.ac.uk/news/customising-dmponline</a:t>
            </a:r>
            <a:endParaRPr lang="en-US" sz="3000" dirty="0" smtClean="0">
              <a:latin typeface="Arial" pitchFamily="34" charset="0"/>
              <a:cs typeface="Arial" pitchFamily="34" charset="0"/>
            </a:endParaRPr>
          </a:p>
          <a:p>
            <a:pPr>
              <a:buFont typeface="Wingdings" pitchFamily="2" charset="2"/>
              <a:buChar char="Ø"/>
            </a:pPr>
            <a:r>
              <a:rPr lang="en-US" sz="3000" dirty="0" err="1" smtClean="0">
                <a:latin typeface="Arial" pitchFamily="34" charset="0"/>
                <a:cs typeface="Arial" pitchFamily="34" charset="0"/>
              </a:rPr>
              <a:t>Customising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DMPOnline</a:t>
            </a:r>
            <a:r>
              <a:rPr lang="en-US" sz="3000" dirty="0" smtClean="0">
                <a:latin typeface="Arial" pitchFamily="34" charset="0"/>
                <a:cs typeface="Arial" pitchFamily="34" charset="0"/>
              </a:rPr>
              <a:t> video</a:t>
            </a:r>
            <a:r>
              <a:rPr lang="en-US" sz="3000" dirty="0">
                <a:latin typeface="Arial" pitchFamily="34" charset="0"/>
                <a:cs typeface="Arial" pitchFamily="34" charset="0"/>
              </a:rPr>
              <a:t>: </a:t>
            </a:r>
            <a:r>
              <a:rPr lang="en-US" sz="3000" dirty="0">
                <a:latin typeface="Arial" pitchFamily="34" charset="0"/>
                <a:cs typeface="Arial" pitchFamily="34" charset="0"/>
                <a:hlinkClick r:id="rId4"/>
              </a:rPr>
              <a:t>http://</a:t>
            </a:r>
            <a:r>
              <a:rPr lang="en-US" sz="3000" dirty="0" smtClean="0">
                <a:latin typeface="Arial" pitchFamily="34" charset="0"/>
                <a:cs typeface="Arial" pitchFamily="34" charset="0"/>
                <a:hlinkClick r:id="rId4"/>
              </a:rPr>
              <a:t>www.youtube.com/watch?v=jlBjtjWFeoA&amp;list=UULTOHF6qQrYhEvQzbu03tTg</a:t>
            </a:r>
            <a:endParaRPr lang="en-US" sz="3000" dirty="0" smtClean="0">
              <a:latin typeface="Arial" pitchFamily="34" charset="0"/>
              <a:cs typeface="Arial" pitchFamily="34" charset="0"/>
            </a:endParaRPr>
          </a:p>
          <a:p>
            <a:pPr>
              <a:buFont typeface="Wingdings" pitchFamily="2" charset="2"/>
              <a:buChar char="Ø"/>
            </a:pPr>
            <a:r>
              <a:rPr lang="en-US" sz="3000" dirty="0">
                <a:latin typeface="Arial" pitchFamily="34" charset="0"/>
                <a:cs typeface="Arial" pitchFamily="34" charset="0"/>
              </a:rPr>
              <a:t>Webinar on using the admin interface: </a:t>
            </a:r>
            <a:r>
              <a:rPr lang="en-US" sz="3000" dirty="0">
                <a:latin typeface="Arial" pitchFamily="34" charset="0"/>
                <a:cs typeface="Arial" pitchFamily="34" charset="0"/>
                <a:hlinkClick r:id="rId5"/>
              </a:rPr>
              <a:t>http://</a:t>
            </a:r>
            <a:r>
              <a:rPr lang="en-US" sz="3000" dirty="0" smtClean="0">
                <a:latin typeface="Arial" pitchFamily="34" charset="0"/>
                <a:cs typeface="Arial" pitchFamily="34" charset="0"/>
                <a:hlinkClick r:id="rId5"/>
              </a:rPr>
              <a:t>www.youtube.com/watch?v=XQkHg1YYdew&amp;list=UULTOHF6qQrYhEvQzbu03tTg</a:t>
            </a:r>
            <a:endParaRPr lang="en-US" sz="3000" dirty="0" smtClean="0">
              <a:latin typeface="Arial" pitchFamily="34" charset="0"/>
              <a:cs typeface="Arial" pitchFamily="34" charset="0"/>
            </a:endParaRPr>
          </a:p>
          <a:p>
            <a:pPr marL="82296" indent="0">
              <a:buNone/>
            </a:pPr>
            <a:endParaRPr lang="en-US" sz="3000" dirty="0" smtClean="0">
              <a:latin typeface="Arial" pitchFamily="34" charset="0"/>
              <a:cs typeface="Arial" pitchFamily="34" charset="0"/>
            </a:endParaRPr>
          </a:p>
          <a:p>
            <a:r>
              <a:rPr lang="en-US" sz="3000" dirty="0">
                <a:latin typeface="Arial" pitchFamily="34" charset="0"/>
                <a:cs typeface="Arial" pitchFamily="34" charset="0"/>
              </a:rPr>
              <a:t>Research360 DMP template for PhD students – </a:t>
            </a:r>
            <a:r>
              <a:rPr lang="en-US" sz="3000" dirty="0">
                <a:latin typeface="Arial" pitchFamily="34" charset="0"/>
                <a:cs typeface="Arial" pitchFamily="34" charset="0"/>
                <a:hlinkClick r:id="rId6"/>
              </a:rPr>
              <a:t>http://blogs.bath.ac.uk/research360/2012/03/19/postgraduate-dmp-template-first-draft</a:t>
            </a:r>
            <a:r>
              <a:rPr lang="en-US" sz="3000" dirty="0" smtClean="0">
                <a:latin typeface="Arial" pitchFamily="34" charset="0"/>
                <a:cs typeface="Arial" pitchFamily="34" charset="0"/>
                <a:hlinkClick r:id="rId6"/>
              </a:rPr>
              <a:t>/</a:t>
            </a:r>
            <a:endParaRPr lang="en-US" sz="3000" dirty="0" smtClean="0">
              <a:latin typeface="Arial" pitchFamily="34" charset="0"/>
              <a:cs typeface="Arial" pitchFamily="34" charset="0"/>
            </a:endParaRPr>
          </a:p>
          <a:p>
            <a:pPr marL="82296" indent="0">
              <a:buNone/>
            </a:pPr>
            <a:r>
              <a:rPr lang="en-US" sz="3000" dirty="0" smtClean="0">
                <a:latin typeface="Arial" pitchFamily="34" charset="0"/>
                <a:cs typeface="Arial" pitchFamily="34" charset="0"/>
              </a:rPr>
              <a:t> </a:t>
            </a:r>
            <a:endParaRPr lang="en-US" sz="3000" dirty="0">
              <a:latin typeface="Arial" pitchFamily="34" charset="0"/>
              <a:cs typeface="Arial" pitchFamily="34" charset="0"/>
            </a:endParaRPr>
          </a:p>
          <a:p>
            <a:r>
              <a:rPr lang="en-US" sz="3000" dirty="0" err="1">
                <a:latin typeface="Arial" pitchFamily="34" charset="0"/>
                <a:cs typeface="Arial" pitchFamily="34" charset="0"/>
              </a:rPr>
              <a:t>DataTrain</a:t>
            </a:r>
            <a:r>
              <a:rPr lang="en-US" sz="3000" dirty="0">
                <a:latin typeface="Arial" pitchFamily="34" charset="0"/>
                <a:cs typeface="Arial" pitchFamily="34" charset="0"/>
              </a:rPr>
              <a:t> DMP template for PhDs – </a:t>
            </a:r>
            <a:r>
              <a:rPr lang="en-US" sz="3000" dirty="0">
                <a:latin typeface="Arial" pitchFamily="34" charset="0"/>
                <a:cs typeface="Arial" pitchFamily="34" charset="0"/>
                <a:hlinkClick r:id="rId7"/>
              </a:rPr>
              <a:t>http://</a:t>
            </a:r>
            <a:r>
              <a:rPr lang="en-US" sz="3000" dirty="0" smtClean="0">
                <a:latin typeface="Arial" pitchFamily="34" charset="0"/>
                <a:cs typeface="Arial" pitchFamily="34" charset="0"/>
                <a:hlinkClick r:id="rId7"/>
              </a:rPr>
              <a:t>www.lib.cam.ac.uk/preservation/datatrain/Post-Graduate_DMP_Form.pdf</a:t>
            </a:r>
            <a:endParaRPr lang="en-US" sz="3000" dirty="0" smtClean="0">
              <a:latin typeface="Arial" pitchFamily="34" charset="0"/>
              <a:cs typeface="Arial"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Customization continues….</a:t>
            </a:r>
            <a:endParaRPr lang="en-US" b="1"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r>
              <a:rPr lang="en-US" dirty="0" smtClean="0"/>
              <a:t>Created the CPUT template using the </a:t>
            </a:r>
            <a:r>
              <a:rPr lang="en-US" dirty="0" smtClean="0">
                <a:hlinkClick r:id="rId3" action="ppaction://hlinkfile"/>
              </a:rPr>
              <a:t>DCC Checklist for a Data Management Plan, v4.0</a:t>
            </a:r>
            <a:r>
              <a:rPr lang="en-US" dirty="0" smtClean="0"/>
              <a:t> and </a:t>
            </a:r>
            <a:r>
              <a:rPr lang="en-US" dirty="0" smtClean="0">
                <a:solidFill>
                  <a:srgbClr val="FF0000"/>
                </a:solidFill>
                <a:hlinkClick r:id="rId4" action="ppaction://hlinkfile"/>
              </a:rPr>
              <a:t>York University Libraries DMP planning checklist</a:t>
            </a:r>
            <a:endParaRPr lang="en-US" dirty="0" smtClean="0">
              <a:solidFill>
                <a:srgbClr val="FF0000"/>
              </a:solidFill>
            </a:endParaRPr>
          </a:p>
          <a:p>
            <a:pPr>
              <a:buNone/>
            </a:pPr>
            <a:endParaRPr lang="en-US" dirty="0" smtClean="0">
              <a:solidFill>
                <a:srgbClr val="FF0000"/>
              </a:solidFill>
            </a:endParaRPr>
          </a:p>
          <a:p>
            <a:r>
              <a:rPr lang="en-US" dirty="0" smtClean="0"/>
              <a:t>Listened to both webinars and followed instructions and guidance  as directed</a:t>
            </a:r>
          </a:p>
          <a:p>
            <a:endParaRPr lang="en-US" dirty="0" smtClean="0"/>
          </a:p>
          <a:p>
            <a:r>
              <a:rPr lang="en-US" dirty="0" smtClean="0"/>
              <a:t>CPUT DMPOnline template and guidance was developed and published</a:t>
            </a:r>
          </a:p>
          <a:p>
            <a:endParaRPr lang="en-US" dirty="0" smtClean="0"/>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CPUT DMP template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624736" cy="40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6198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440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1710</TotalTime>
  <Words>615</Words>
  <Application>Microsoft Office PowerPoint</Application>
  <PresentationFormat>On-screen Show (4:3)</PresentationFormat>
  <Paragraphs>134</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Customising and integrating Data Management Plan to the university process</vt:lpstr>
      <vt:lpstr>CONTENT  </vt:lpstr>
      <vt:lpstr> CPUT RDM policy approval ( July 2014) </vt:lpstr>
      <vt:lpstr>From policy to implementation</vt:lpstr>
      <vt:lpstr>Operational efficiency</vt:lpstr>
      <vt:lpstr>TECHNOLOGY Customizing DCC DMPOnline tool</vt:lpstr>
      <vt:lpstr>Customization continues….</vt:lpstr>
      <vt:lpstr>CPUT DMP template</vt:lpstr>
      <vt:lpstr>PowerPoint Presentation</vt:lpstr>
      <vt:lpstr>Testing…</vt:lpstr>
      <vt:lpstr>One Hick up!…</vt:lpstr>
      <vt:lpstr>PROCESSES Possible areas for integration</vt:lpstr>
      <vt:lpstr>Grant application process </vt:lpstr>
      <vt:lpstr>Grant application process flow</vt:lpstr>
      <vt:lpstr>Registration of Proposal for Dissertation / Thesis platform (HDC Digital) </vt:lpstr>
      <vt:lpstr>PEOPLE </vt:lpstr>
      <vt:lpstr>Thank you!</vt:lpstr>
      <vt:lpstr>Grant Application Case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dc:title>
  <dc:creator>CapeCirc</dc:creator>
  <cp:lastModifiedBy>jd162a</cp:lastModifiedBy>
  <cp:revision>44</cp:revision>
  <dcterms:created xsi:type="dcterms:W3CDTF">2014-11-15T08:56:59Z</dcterms:created>
  <dcterms:modified xsi:type="dcterms:W3CDTF">2014-12-04T15:24:41Z</dcterms:modified>
</cp:coreProperties>
</file>